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slideLayout" Target="../slideLayouts/slideLayout4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7027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AI-Powered Loan Approval Prediction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677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machine learning pipeline on Databricks transforming credit risk assessment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625346"/>
            <a:ext cx="2962275" cy="426244"/>
          </a:xfrm>
          <a:prstGeom prst="roundRect">
            <a:avLst>
              <a:gd name="adj" fmla="val 6386"/>
            </a:avLst>
          </a:prstGeom>
          <a:solidFill>
            <a:srgbClr val="ECE6DF"/>
          </a:solidFill>
          <a:ln/>
        </p:spPr>
      </p:sp>
      <p:sp>
        <p:nvSpPr>
          <p:cNvPr id="6" name="Text 3"/>
          <p:cNvSpPr/>
          <p:nvPr/>
        </p:nvSpPr>
        <p:spPr>
          <a:xfrm>
            <a:off x="929878" y="5693331"/>
            <a:ext cx="26900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IDC CHALLENGE HACKATHON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3869412" y="5617726"/>
            <a:ext cx="2170628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D3C5B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013121" y="5693331"/>
            <a:ext cx="18832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3C5B6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MACHINE LEARNING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3629"/>
            <a:ext cx="99636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Impact: Measurable Value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6036"/>
            <a:ext cx="1767840" cy="17678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2736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80% Faster Processing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7211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From 30 minutes to 6 minutes per application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2576036"/>
            <a:ext cx="1767840" cy="176784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62736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15% Lower Default Rate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7211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screening reduces credit risk exposure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2576036"/>
            <a:ext cx="1767840" cy="17678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62736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20% More Throughput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7211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Increased approval volume capacity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2576036"/>
            <a:ext cx="1767840" cy="176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627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40% Cost Reduction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11778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Lower credit assessment labor costs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6453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Built with Databricks, PySpark, and MLflow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— Solving real-world credit risk assessment with AI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8426" y="580192"/>
            <a:ext cx="11175087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Challenge: Automating Loan Decisions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26" y="1754505"/>
            <a:ext cx="8369617" cy="5726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0251" y="2511742"/>
            <a:ext cx="3164800" cy="395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Critical Pain Points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9630251" y="3103483"/>
            <a:ext cx="4269224" cy="2280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review takes ~30 minutes per application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Inconsistent decision-making across officers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Cannot capture complex financial relationships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Slow adaptation to economic changes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9630251" y="5560663"/>
            <a:ext cx="4269224" cy="977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AI Solution: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Binary classification predicting Approved (1) or Rejected (0) with probability scores for 50,000 loan applications.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4533"/>
            <a:ext cx="85869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Why AI Over Traditional Rules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6940"/>
            <a:ext cx="6407944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60080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Pattern Recognition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1142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Captures non-linear relationships across 20+ financial variables that rules miss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186940"/>
            <a:ext cx="6408063" cy="2577108"/>
          </a:xfrm>
          <a:prstGeom prst="roundRect">
            <a:avLst>
              <a:gd name="adj" fmla="val 1320"/>
            </a:avLst>
          </a:prstGeom>
          <a:solidFill>
            <a:srgbClr val="EEE8DD"/>
          </a:solidFill>
          <a:ln/>
        </p:spPr>
      </p:sp>
      <p:sp>
        <p:nvSpPr>
          <p:cNvPr id="9" name="Shape 6"/>
          <p:cNvSpPr/>
          <p:nvPr/>
        </p:nvSpPr>
        <p:spPr>
          <a:xfrm>
            <a:off x="7655362" y="241375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2528" y="260080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362" y="3321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Confidence Scores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55362" y="381142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Provides probabilistic predictions for borderline cases requiring review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990862"/>
            <a:ext cx="6407944" cy="2214205"/>
          </a:xfrm>
          <a:prstGeom prst="roundRect">
            <a:avLst>
              <a:gd name="adj" fmla="val 1537"/>
            </a:avLst>
          </a:prstGeom>
          <a:solidFill>
            <a:srgbClr val="EEE8DD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0604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540472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0604" y="6124932"/>
            <a:ext cx="29077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Consistent Decisions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0604" y="661535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Eliminates human bias and ensures fair lending at scale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990862"/>
            <a:ext cx="6408063" cy="2214205"/>
          </a:xfrm>
          <a:prstGeom prst="roundRect">
            <a:avLst>
              <a:gd name="adj" fmla="val 1537"/>
            </a:avLst>
          </a:prstGeom>
          <a:solidFill>
            <a:srgbClr val="EEE8DD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362" y="521767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D3C5B6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540472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362" y="6124932"/>
            <a:ext cx="31620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Hidden Risk Detection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55362" y="661535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Identifies emerging patterns and risk factors automatically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271"/>
            <a:ext cx="107503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Foundation: 50,000 Applications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20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50K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295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4442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Comprehensive 2025 dataset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19220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295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344424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Demographics, credit, income, loan details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19220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27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29538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Variables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34442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17 original + 10 engineered features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510207"/>
            <a:ext cx="343876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3790" y="52756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10 sophisticated features to enhance predictions: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5893713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credit_tier: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Excellent/Good/Fair/Poor/Very Poor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net_worth: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savings_assets - current_debt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risk_score: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Weighted composite of defaults, delinquencies, marks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employment_stability: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years_employed / age ratio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64231"/>
            <a:ext cx="120275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Insight #1: Credit Tier Drives Approval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39985"/>
            <a:ext cx="338351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39985"/>
            <a:ext cx="3011329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4347329" y="2739985"/>
            <a:ext cx="60507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89%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Excellent Credit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7972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2,591 applications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35893" y="2739985"/>
            <a:ext cx="3396377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9" name="Shape 7"/>
          <p:cNvSpPr/>
          <p:nvPr/>
        </p:nvSpPr>
        <p:spPr>
          <a:xfrm>
            <a:off x="5235893" y="2739985"/>
            <a:ext cx="2886908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8802291" y="2739985"/>
            <a:ext cx="59221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85%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35893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Good Credit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37972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7,104 applications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2739985"/>
            <a:ext cx="3428405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4" name="Shape 12"/>
          <p:cNvSpPr/>
          <p:nvPr/>
        </p:nvSpPr>
        <p:spPr>
          <a:xfrm>
            <a:off x="9677995" y="2739985"/>
            <a:ext cx="2571274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15" name="Text 13"/>
          <p:cNvSpPr/>
          <p:nvPr/>
        </p:nvSpPr>
        <p:spPr>
          <a:xfrm>
            <a:off x="13276421" y="2739985"/>
            <a:ext cx="56018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75%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677995" y="3306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Fair Credit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379726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13,417 applications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4727138"/>
            <a:ext cx="3447336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19" name="Shape 17"/>
          <p:cNvSpPr/>
          <p:nvPr/>
        </p:nvSpPr>
        <p:spPr>
          <a:xfrm>
            <a:off x="793790" y="4727138"/>
            <a:ext cx="1758077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20" name="Text 18"/>
          <p:cNvSpPr/>
          <p:nvPr/>
        </p:nvSpPr>
        <p:spPr>
          <a:xfrm>
            <a:off x="4411147" y="4727138"/>
            <a:ext cx="54125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51%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793790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Poor Credit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578441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14,395 applications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5235893" y="4727138"/>
            <a:ext cx="3434358" cy="283488"/>
          </a:xfrm>
          <a:prstGeom prst="roundRect">
            <a:avLst>
              <a:gd name="adj" fmla="val 12002"/>
            </a:avLst>
          </a:prstGeom>
          <a:solidFill>
            <a:srgbClr val="EEE8DD"/>
          </a:solidFill>
          <a:ln/>
        </p:spPr>
      </p:sp>
      <p:sp>
        <p:nvSpPr>
          <p:cNvPr id="24" name="Shape 22"/>
          <p:cNvSpPr/>
          <p:nvPr/>
        </p:nvSpPr>
        <p:spPr>
          <a:xfrm>
            <a:off x="5235893" y="4727138"/>
            <a:ext cx="480774" cy="283488"/>
          </a:xfrm>
          <a:prstGeom prst="roundRect">
            <a:avLst>
              <a:gd name="adj" fmla="val 12002"/>
            </a:avLst>
          </a:prstGeom>
          <a:solidFill>
            <a:srgbClr val="D3C5B6"/>
          </a:solidFill>
          <a:ln/>
        </p:spPr>
      </p:sp>
      <p:sp>
        <p:nvSpPr>
          <p:cNvPr id="25" name="Text 23"/>
          <p:cNvSpPr/>
          <p:nvPr/>
        </p:nvSpPr>
        <p:spPr>
          <a:xfrm>
            <a:off x="8840272" y="4727138"/>
            <a:ext cx="5542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14%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5235893" y="52939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Very Poor Credit</a:t>
            </a:r>
            <a:endParaRPr lang="en-US" sz="2200" dirty="0"/>
          </a:p>
        </p:txBody>
      </p:sp>
      <p:sp>
        <p:nvSpPr>
          <p:cNvPr id="27" name="Text 25"/>
          <p:cNvSpPr/>
          <p:nvPr/>
        </p:nvSpPr>
        <p:spPr>
          <a:xfrm>
            <a:off x="5235893" y="5784413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12,493 applications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793790" y="64024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highlight>
                  <a:srgbClr val="D3C5B6"/>
                </a:highlight>
                <a:latin typeface="Gelasio" pitchFamily="34" charset="0"/>
                <a:ea typeface="Gelasio" pitchFamily="34" charset="-122"/>
                <a:cs typeface="Gelasio" pitchFamily="34" charset="-120"/>
              </a:rPr>
              <a:t>Critical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53.8% of applicants fall into Poor/Very Poor tiers — opportunity for credit improvement programs.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778" y="1112877"/>
            <a:ext cx="10509885" cy="623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Insight #2: Loan Purpose Reveals Risk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778" y="2197894"/>
            <a:ext cx="8430816" cy="47211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24179" y="2261473"/>
            <a:ext cx="3256597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Strategic Implications</a:t>
            </a:r>
            <a:endParaRPr lang="en-US" sz="2350" dirty="0"/>
          </a:p>
        </p:txBody>
      </p:sp>
      <p:sp>
        <p:nvSpPr>
          <p:cNvPr id="5" name="Shape 2"/>
          <p:cNvSpPr/>
          <p:nvPr/>
        </p:nvSpPr>
        <p:spPr>
          <a:xfrm>
            <a:off x="9624179" y="2833330"/>
            <a:ext cx="4314944" cy="1532930"/>
          </a:xfrm>
          <a:prstGeom prst="roundRect">
            <a:avLst>
              <a:gd name="adj" fmla="val 715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601319" y="2833330"/>
            <a:ext cx="91440" cy="1532930"/>
          </a:xfrm>
          <a:prstGeom prst="roundRect">
            <a:avLst>
              <a:gd name="adj" fmla="val 32752"/>
            </a:avLst>
          </a:prstGeom>
          <a:solidFill>
            <a:srgbClr val="D3C5B6"/>
          </a:solidFill>
          <a:ln/>
        </p:spPr>
      </p:sp>
      <p:sp>
        <p:nvSpPr>
          <p:cNvPr id="7" name="Text 4"/>
          <p:cNvSpPr/>
          <p:nvPr/>
        </p:nvSpPr>
        <p:spPr>
          <a:xfrm>
            <a:off x="9915168" y="3055739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Education Loans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915168" y="3543300"/>
            <a:ext cx="3801547" cy="600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Highest approval (67.51%), lowest risk score (8.92) — prioritize marketing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9624179" y="4541877"/>
            <a:ext cx="4314944" cy="1532930"/>
          </a:xfrm>
          <a:prstGeom prst="roundRect">
            <a:avLst>
              <a:gd name="adj" fmla="val 7158"/>
            </a:avLst>
          </a:prstGeom>
          <a:solidFill>
            <a:srgbClr val="F9F6F0"/>
          </a:solidFill>
          <a:ln w="22860">
            <a:solidFill>
              <a:srgbClr val="D4CEC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9601319" y="4541877"/>
            <a:ext cx="91440" cy="1532930"/>
          </a:xfrm>
          <a:prstGeom prst="roundRect">
            <a:avLst>
              <a:gd name="adj" fmla="val 32752"/>
            </a:avLst>
          </a:prstGeom>
          <a:solidFill>
            <a:srgbClr val="D3C5B6"/>
          </a:solidFill>
          <a:ln/>
        </p:spPr>
      </p:sp>
      <p:sp>
        <p:nvSpPr>
          <p:cNvPr id="11" name="Text 8"/>
          <p:cNvSpPr/>
          <p:nvPr/>
        </p:nvSpPr>
        <p:spPr>
          <a:xfrm>
            <a:off x="9915168" y="4764286"/>
            <a:ext cx="2495550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Debt Consolidation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9915168" y="5251847"/>
            <a:ext cx="3801547" cy="600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63.35% rejection rate signals financial distress — require additional scrutiny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624179" y="6272451"/>
            <a:ext cx="4314944" cy="600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Recommendation:</a:t>
            </a:r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Implement differentiated interest rates by loan purpose.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93658" y="741998"/>
            <a:ext cx="6876098" cy="427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Model Performance: Exceptional Results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086939" y="2224207"/>
            <a:ext cx="16831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98%</a:t>
            </a:r>
            <a:endParaRPr lang="en-US" sz="2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2273" y="1368981"/>
            <a:ext cx="2052757" cy="205275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073247" y="3538418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AUC-ROC Score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2593658" y="3801785"/>
            <a:ext cx="466998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0.9799 — excellent discrimination ability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860036" y="2224207"/>
            <a:ext cx="16831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92%</a:t>
            </a:r>
            <a:endParaRPr lang="en-US" sz="2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370" y="1368981"/>
            <a:ext cx="2052757" cy="205275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846344" y="3538418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Accuracy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7366754" y="3801785"/>
            <a:ext cx="466998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92.17% correct predictions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4086939" y="5031700"/>
            <a:ext cx="16831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92%</a:t>
            </a:r>
            <a:endParaRPr lang="en-US" sz="26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273" y="4176474"/>
            <a:ext cx="2052757" cy="205275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073247" y="6345912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Precision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2593658" y="6609278"/>
            <a:ext cx="466998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Minimizes false approvals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8860036" y="5031700"/>
            <a:ext cx="16831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92%</a:t>
            </a:r>
            <a:endParaRPr lang="en-US" sz="265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370" y="4176474"/>
            <a:ext cx="2052757" cy="2052757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846344" y="6345912"/>
            <a:ext cx="171069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Recall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7366754" y="6609278"/>
            <a:ext cx="4669988" cy="175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Captures worthy applicants</a:t>
            </a:r>
            <a:endParaRPr lang="en-US" sz="1050" dirty="0"/>
          </a:p>
        </p:txBody>
      </p:sp>
      <p:sp>
        <p:nvSpPr>
          <p:cNvPr id="19" name="Shape 13"/>
          <p:cNvSpPr/>
          <p:nvPr/>
        </p:nvSpPr>
        <p:spPr>
          <a:xfrm>
            <a:off x="2593658" y="6877526"/>
            <a:ext cx="9443085" cy="610076"/>
          </a:xfrm>
          <a:prstGeom prst="roundRect">
            <a:avLst>
              <a:gd name="adj" fmla="val 3365"/>
            </a:avLst>
          </a:prstGeom>
          <a:solidFill>
            <a:srgbClr val="E2D9CF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460" y="7058263"/>
            <a:ext cx="170974" cy="13680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038237" y="6994208"/>
            <a:ext cx="8861703" cy="350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Choice:</a:t>
            </a:r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Gradient Boosted Trees selected for superior performance on tabular financial data with mixed features. Handles categorical and numerical variables natively while providing interpretable feature importance.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29389" y="468749"/>
            <a:ext cx="7719655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Medallion Architecture: Bronze → Silver → Gold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3974" y="1039773"/>
            <a:ext cx="8182213" cy="44710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302968" y="3134718"/>
            <a:ext cx="1895862" cy="25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Bronze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9090342" y="3105628"/>
            <a:ext cx="1895862" cy="257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Gold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6751682" y="3114943"/>
            <a:ext cx="1895862" cy="2579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Silver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729389" y="5598319"/>
            <a:ext cx="9171503" cy="336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workflow leveraging Delta Lake tables in Databricks Unity Catalog. Model predictions stored back to Gold layer for business intelligence and audit trails.</a:t>
            </a:r>
            <a:endParaRPr lang="en-US" sz="1000" dirty="0"/>
          </a:p>
        </p:txBody>
      </p:sp>
      <p:sp>
        <p:nvSpPr>
          <p:cNvPr id="8" name="Text 5"/>
          <p:cNvSpPr/>
          <p:nvPr/>
        </p:nvSpPr>
        <p:spPr>
          <a:xfrm>
            <a:off x="2729389" y="6022777"/>
            <a:ext cx="13287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000" dirty="0"/>
          </a:p>
        </p:txBody>
      </p:sp>
      <p:sp>
        <p:nvSpPr>
          <p:cNvPr id="9" name="Shape 6"/>
          <p:cNvSpPr/>
          <p:nvPr/>
        </p:nvSpPr>
        <p:spPr>
          <a:xfrm>
            <a:off x="2729389" y="6233398"/>
            <a:ext cx="4546759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2729389" y="6330315"/>
            <a:ext cx="166151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Bronze Layer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2729389" y="6584752"/>
            <a:ext cx="454675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Raw data ingestion with audit metadata</a:t>
            </a: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7354014" y="6022777"/>
            <a:ext cx="13287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000" dirty="0"/>
          </a:p>
        </p:txBody>
      </p:sp>
      <p:sp>
        <p:nvSpPr>
          <p:cNvPr id="13" name="Shape 10"/>
          <p:cNvSpPr/>
          <p:nvPr/>
        </p:nvSpPr>
        <p:spPr>
          <a:xfrm>
            <a:off x="7354014" y="6233398"/>
            <a:ext cx="4546878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7354014" y="6330315"/>
            <a:ext cx="166151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Silver Layer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354014" y="6584752"/>
            <a:ext cx="4546878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Feature engineering and data transformation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2729389" y="6930747"/>
            <a:ext cx="13287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000" dirty="0"/>
          </a:p>
        </p:txBody>
      </p:sp>
      <p:sp>
        <p:nvSpPr>
          <p:cNvPr id="17" name="Shape 14"/>
          <p:cNvSpPr/>
          <p:nvPr/>
        </p:nvSpPr>
        <p:spPr>
          <a:xfrm>
            <a:off x="2729389" y="7141369"/>
            <a:ext cx="4546759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2729389" y="7238286"/>
            <a:ext cx="166151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Gold Layer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2729389" y="7492722"/>
            <a:ext cx="4546759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Business analytics and ML predictions</a:t>
            </a:r>
            <a:endParaRPr lang="en-US" sz="1000" dirty="0"/>
          </a:p>
        </p:txBody>
      </p:sp>
      <p:sp>
        <p:nvSpPr>
          <p:cNvPr id="20" name="Text 17"/>
          <p:cNvSpPr/>
          <p:nvPr/>
        </p:nvSpPr>
        <p:spPr>
          <a:xfrm>
            <a:off x="7354014" y="6930747"/>
            <a:ext cx="132874" cy="166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000" dirty="0"/>
          </a:p>
        </p:txBody>
      </p:sp>
      <p:sp>
        <p:nvSpPr>
          <p:cNvPr id="21" name="Shape 18"/>
          <p:cNvSpPr/>
          <p:nvPr/>
        </p:nvSpPr>
        <p:spPr>
          <a:xfrm>
            <a:off x="7354014" y="7141369"/>
            <a:ext cx="4546878" cy="1524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2" name="Text 19"/>
          <p:cNvSpPr/>
          <p:nvPr/>
        </p:nvSpPr>
        <p:spPr>
          <a:xfrm>
            <a:off x="7354014" y="7238286"/>
            <a:ext cx="1661517" cy="2077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MLflow Registry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7354014" y="7492722"/>
            <a:ext cx="4546878" cy="168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Model versioning and deployment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8607"/>
            <a:ext cx="97333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Turning Predictions into Decisions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287548"/>
            <a:ext cx="4531876" cy="4703326"/>
          </a:xfrm>
          <a:prstGeom prst="roundRect">
            <a:avLst>
              <a:gd name="adj" fmla="val 751"/>
            </a:avLst>
          </a:prstGeom>
          <a:solidFill>
            <a:srgbClr val="D3C5B6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2514362"/>
            <a:ext cx="349638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Decision Framework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166467"/>
            <a:ext cx="40782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Risk-based automation tiers for operational efficiency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542699"/>
            <a:ext cx="1134070" cy="13976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920865" y="2769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Auto-Approve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920865" y="3350657"/>
            <a:ext cx="6923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Probability 0.80-1.00 — Fast track processing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81" y="3940373"/>
            <a:ext cx="1134070" cy="13976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920865" y="41671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Manual Review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920865" y="4748332"/>
            <a:ext cx="6923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Probability 0.40-0.79 — Request additional documentation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5338048"/>
            <a:ext cx="1134070" cy="13976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920865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Auto-Decline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6920865" y="6146006"/>
            <a:ext cx="692324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Probability 0.00-0.40 — Decline or counteroffer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2026-02-01T07:48:14Z</dcterms:created>
  <dcterms:modified xsi:type="dcterms:W3CDTF">2026-02-01T07:48:14Z</dcterms:modified>
</cp:coreProperties>
</file>